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8288000" cy="10287000"/>
  <p:notesSz cx="6858000" cy="9144000"/>
  <p:embeddedFontLst>
    <p:embeddedFont>
      <p:font typeface="Open Sauce Semi-Bold" charset="1" panose="00000700000000000000"/>
      <p:regular r:id="rId29"/>
    </p:embeddedFont>
    <p:embeddedFont>
      <p:font typeface="Open Sauce Light" charset="1" panose="00000400000000000000"/>
      <p:regular r:id="rId30"/>
    </p:embeddedFont>
    <p:embeddedFont>
      <p:font typeface="Open Sauce Bold" charset="1" panose="00000800000000000000"/>
      <p:regular r:id="rId31"/>
    </p:embeddedFont>
    <p:embeddedFont>
      <p:font typeface="Open Sauce" charset="1" panose="00000500000000000000"/>
      <p:regular r:id="rId32"/>
    </p:embeddedFont>
    <p:embeddedFont>
      <p:font typeface="Courier Prime" charset="1" panose="00000509000000000000"/>
      <p:regular r:id="rId33"/>
    </p:embeddedFont>
    <p:embeddedFont>
      <p:font typeface="Open Sans" charset="1" panose="020B0606030504020204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png" Type="http://schemas.openxmlformats.org/officeDocument/2006/relationships/image"/><Relationship Id="rId4" Target="../embeddings/oleObject2.bin" Type="http://schemas.openxmlformats.org/officeDocument/2006/relationships/oleObjec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Relationship Id="rId5" Target="../media/image6.jpe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8.jpe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embeddings/oleObject1.bin" Type="http://schemas.openxmlformats.org/officeDocument/2006/relationships/oleObjec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7786" r="0" b="7786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82745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473175" y="1235645"/>
            <a:ext cx="11341650" cy="3394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34"/>
              </a:lnSpc>
            </a:pPr>
            <a:r>
              <a:rPr lang="en-US" b="true" sz="6452" spc="1774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OPERACIONES BASICAS EN UN GRAFO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00373" y="5715598"/>
            <a:ext cx="6687255" cy="2705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6"/>
              </a:lnSpc>
            </a:pPr>
            <a:r>
              <a:rPr lang="en-US" sz="2204" spc="606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FUENTES GUALOTUÑA JORGE LUIS</a:t>
            </a:r>
          </a:p>
          <a:p>
            <a:pPr algn="ctr">
              <a:lnSpc>
                <a:spcPts val="3086"/>
              </a:lnSpc>
            </a:pPr>
            <a:r>
              <a:rPr lang="en-US" sz="2204" spc="606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JACOME CALAHORRANO MICAELA VICTORIA </a:t>
            </a:r>
          </a:p>
          <a:p>
            <a:pPr algn="ctr">
              <a:lnSpc>
                <a:spcPts val="3086"/>
              </a:lnSpc>
            </a:pPr>
            <a:r>
              <a:rPr lang="en-US" sz="2204" spc="606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ROGERON MAILA MATEO NICOLAY</a:t>
            </a:r>
          </a:p>
          <a:p>
            <a:pPr algn="ctr">
              <a:lnSpc>
                <a:spcPts val="3086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67127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909" t="0" r="20909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aphicFrame>
        <p:nvGraphicFramePr>
          <p:cNvPr name="Object 4" id="4"/>
          <p:cNvGraphicFramePr/>
          <p:nvPr/>
        </p:nvGraphicFramePr>
        <p:xfrm>
          <a:off x="1028700" y="1818705"/>
          <a:ext cx="8372475" cy="5114925"/>
        </p:xfrm>
        <a:graphic>
          <a:graphicData uri="http://schemas.openxmlformats.org/presentationml/2006/ole">
            <p:oleObj imgW="10045700" imgH="67818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1028700" y="981075"/>
            <a:ext cx="1016948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5/ COMPARACIÓN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3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21412" y="2240888"/>
            <a:ext cx="11750689" cy="5875099"/>
          </a:xfrm>
          <a:custGeom>
            <a:avLst/>
            <a:gdLst/>
            <a:ahLst/>
            <a:cxnLst/>
            <a:rect r="r" b="b" t="t" l="l"/>
            <a:pathLst>
              <a:path h="5875099" w="11750689">
                <a:moveTo>
                  <a:pt x="0" y="0"/>
                </a:moveTo>
                <a:lnTo>
                  <a:pt x="11750689" y="0"/>
                </a:lnTo>
                <a:lnTo>
                  <a:pt x="11750689" y="5875100"/>
                </a:lnTo>
                <a:lnTo>
                  <a:pt x="0" y="58751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87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47750"/>
            <a:ext cx="7031406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9"/>
              </a:lnSpc>
            </a:pPr>
            <a:r>
              <a:rPr lang="en-US" sz="3999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Código de ejemplo {</a:t>
            </a:r>
          </a:p>
        </p:txBody>
      </p:sp>
      <p:sp>
        <p:nvSpPr>
          <p:cNvPr name="AutoShape 4" id="4"/>
          <p:cNvSpPr/>
          <p:nvPr/>
        </p:nvSpPr>
        <p:spPr>
          <a:xfrm>
            <a:off x="2300887" y="2240888"/>
            <a:ext cx="0" cy="5805223"/>
          </a:xfrm>
          <a:prstGeom prst="line">
            <a:avLst/>
          </a:prstGeom>
          <a:ln cap="flat" w="76200">
            <a:solidFill>
              <a:srgbClr val="737373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3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7745196" cy="4366052"/>
          </a:xfrm>
          <a:custGeom>
            <a:avLst/>
            <a:gdLst/>
            <a:ahLst/>
            <a:cxnLst/>
            <a:rect r="r" b="b" t="t" l="l"/>
            <a:pathLst>
              <a:path h="4366052" w="7745196">
                <a:moveTo>
                  <a:pt x="0" y="0"/>
                </a:moveTo>
                <a:lnTo>
                  <a:pt x="7745196" y="0"/>
                </a:lnTo>
                <a:lnTo>
                  <a:pt x="7745196" y="4366052"/>
                </a:lnTo>
                <a:lnTo>
                  <a:pt x="0" y="436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13" t="0" r="-349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321612" y="4895318"/>
            <a:ext cx="7526667" cy="4362982"/>
          </a:xfrm>
          <a:custGeom>
            <a:avLst/>
            <a:gdLst/>
            <a:ahLst/>
            <a:cxnLst/>
            <a:rect r="r" b="b" t="t" l="l"/>
            <a:pathLst>
              <a:path h="4362982" w="7526667">
                <a:moveTo>
                  <a:pt x="0" y="0"/>
                </a:moveTo>
                <a:lnTo>
                  <a:pt x="7526667" y="0"/>
                </a:lnTo>
                <a:lnTo>
                  <a:pt x="7526667" y="4362982"/>
                </a:lnTo>
                <a:lnTo>
                  <a:pt x="0" y="43629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52544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718263" y="540012"/>
            <a:ext cx="0" cy="5805223"/>
          </a:xfrm>
          <a:prstGeom prst="line">
            <a:avLst/>
          </a:prstGeom>
          <a:ln cap="flat" w="76200">
            <a:solidFill>
              <a:srgbClr val="73737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7434095" y="3676148"/>
            <a:ext cx="0" cy="5805223"/>
          </a:xfrm>
          <a:prstGeom prst="line">
            <a:avLst/>
          </a:prstGeom>
          <a:ln cap="flat" w="76200">
            <a:solidFill>
              <a:srgbClr val="737373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3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773345" y="2621065"/>
            <a:ext cx="0" cy="5805223"/>
          </a:xfrm>
          <a:prstGeom prst="line">
            <a:avLst/>
          </a:prstGeom>
          <a:ln cap="flat" w="76200">
            <a:solidFill>
              <a:srgbClr val="73737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097503" y="1737326"/>
            <a:ext cx="13765929" cy="7141076"/>
          </a:xfrm>
          <a:custGeom>
            <a:avLst/>
            <a:gdLst/>
            <a:ahLst/>
            <a:cxnLst/>
            <a:rect r="r" b="b" t="t" l="l"/>
            <a:pathLst>
              <a:path h="7141076" w="13765929">
                <a:moveTo>
                  <a:pt x="0" y="0"/>
                </a:moveTo>
                <a:lnTo>
                  <a:pt x="13765929" y="0"/>
                </a:lnTo>
                <a:lnTo>
                  <a:pt x="13765929" y="7141076"/>
                </a:lnTo>
                <a:lnTo>
                  <a:pt x="0" y="7141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3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22346" y="2645044"/>
            <a:ext cx="0" cy="5805223"/>
          </a:xfrm>
          <a:prstGeom prst="line">
            <a:avLst/>
          </a:prstGeom>
          <a:ln cap="flat" w="76200">
            <a:solidFill>
              <a:srgbClr val="73737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3493371" y="568438"/>
            <a:ext cx="11301259" cy="4153213"/>
          </a:xfrm>
          <a:custGeom>
            <a:avLst/>
            <a:gdLst/>
            <a:ahLst/>
            <a:cxnLst/>
            <a:rect r="r" b="b" t="t" l="l"/>
            <a:pathLst>
              <a:path h="4153213" w="11301259">
                <a:moveTo>
                  <a:pt x="0" y="0"/>
                </a:moveTo>
                <a:lnTo>
                  <a:pt x="11301258" y="0"/>
                </a:lnTo>
                <a:lnTo>
                  <a:pt x="11301258" y="4153213"/>
                </a:lnTo>
                <a:lnTo>
                  <a:pt x="0" y="41532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93371" y="5143500"/>
            <a:ext cx="11301259" cy="4633516"/>
          </a:xfrm>
          <a:custGeom>
            <a:avLst/>
            <a:gdLst/>
            <a:ahLst/>
            <a:cxnLst/>
            <a:rect r="r" b="b" t="t" l="l"/>
            <a:pathLst>
              <a:path h="4633516" w="11301259">
                <a:moveTo>
                  <a:pt x="0" y="0"/>
                </a:moveTo>
                <a:lnTo>
                  <a:pt x="11301258" y="0"/>
                </a:lnTo>
                <a:lnTo>
                  <a:pt x="11301258" y="4633516"/>
                </a:lnTo>
                <a:lnTo>
                  <a:pt x="0" y="46335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3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>
            <a:off x="3020261" y="1404151"/>
            <a:ext cx="0" cy="7478698"/>
          </a:xfrm>
          <a:prstGeom prst="line">
            <a:avLst/>
          </a:prstGeom>
          <a:ln cap="flat" w="76200">
            <a:solidFill>
              <a:srgbClr val="73737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3943215" y="1404151"/>
            <a:ext cx="10159349" cy="7657609"/>
          </a:xfrm>
          <a:custGeom>
            <a:avLst/>
            <a:gdLst/>
            <a:ahLst/>
            <a:cxnLst/>
            <a:rect r="r" b="b" t="t" l="l"/>
            <a:pathLst>
              <a:path h="7657609" w="10159349">
                <a:moveTo>
                  <a:pt x="0" y="0"/>
                </a:moveTo>
                <a:lnTo>
                  <a:pt x="10159349" y="0"/>
                </a:lnTo>
                <a:lnTo>
                  <a:pt x="10159349" y="7657609"/>
                </a:lnTo>
                <a:lnTo>
                  <a:pt x="0" y="76576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3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396803" y="2293553"/>
            <a:ext cx="0" cy="5699895"/>
          </a:xfrm>
          <a:prstGeom prst="line">
            <a:avLst/>
          </a:prstGeom>
          <a:ln cap="flat" w="76200">
            <a:solidFill>
              <a:srgbClr val="73737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783376" y="2293553"/>
            <a:ext cx="14475924" cy="5699895"/>
          </a:xfrm>
          <a:custGeom>
            <a:avLst/>
            <a:gdLst/>
            <a:ahLst/>
            <a:cxnLst/>
            <a:rect r="r" b="b" t="t" l="l"/>
            <a:pathLst>
              <a:path h="5699895" w="14475924">
                <a:moveTo>
                  <a:pt x="0" y="0"/>
                </a:moveTo>
                <a:lnTo>
                  <a:pt x="14475924" y="0"/>
                </a:lnTo>
                <a:lnTo>
                  <a:pt x="14475924" y="5699894"/>
                </a:lnTo>
                <a:lnTo>
                  <a:pt x="0" y="5699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641307" y="8445079"/>
            <a:ext cx="1235986" cy="813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8"/>
              </a:lnSpc>
            </a:pPr>
            <a:r>
              <a:rPr lang="en-US" sz="5472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}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81642" y="4371352"/>
            <a:ext cx="7324716" cy="1458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b="true" sz="4167" spc="1146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APLICACIÓN PRÁCTICA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388" t="0" r="20388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9972211" y="4406968"/>
            <a:ext cx="4370850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APLICACIÓN PRÁCTICA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427976"/>
            <a:ext cx="7652499" cy="7364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8"/>
              </a:lnSpc>
            </a:pPr>
            <a:r>
              <a:rPr lang="en-US" sz="2282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Plataformas como Facebook, LinkedIn o Instagram utilizan grafos para modelar sus redes sociales. Cada usuario es un vértice y cada conexión de amistad/seguimiento es una arista.</a:t>
            </a:r>
          </a:p>
          <a:p>
            <a:pPr algn="l">
              <a:lnSpc>
                <a:spcPts val="3468"/>
              </a:lnSpc>
            </a:pPr>
          </a:p>
          <a:p>
            <a:pPr algn="l">
              <a:lnSpc>
                <a:spcPts val="3468"/>
              </a:lnSpc>
            </a:pPr>
            <a:r>
              <a:rPr lang="en-US" sz="2282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Búsqueda en anchura (BFS): Para encontrar "amigos de amigos" y sugerir nuevas conexiones</a:t>
            </a:r>
          </a:p>
          <a:p>
            <a:pPr algn="l">
              <a:lnSpc>
                <a:spcPts val="3468"/>
              </a:lnSpc>
            </a:pPr>
          </a:p>
          <a:p>
            <a:pPr algn="l">
              <a:lnSpc>
                <a:spcPts val="3468"/>
              </a:lnSpc>
            </a:pPr>
            <a:r>
              <a:rPr lang="en-US" sz="2282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Búsqueda en profundidad (DFS): Para explorar comunidades o grupos dentro de la red</a:t>
            </a:r>
          </a:p>
          <a:p>
            <a:pPr algn="l">
              <a:lnSpc>
                <a:spcPts val="3468"/>
              </a:lnSpc>
            </a:pPr>
          </a:p>
          <a:p>
            <a:pPr algn="l">
              <a:lnSpc>
                <a:spcPts val="3468"/>
              </a:lnSpc>
            </a:pPr>
            <a:r>
              <a:rPr lang="en-US" sz="2282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Detección de componentes conexos: Identificar usuarios aislados o comunidades separadas</a:t>
            </a:r>
          </a:p>
          <a:p>
            <a:pPr algn="l">
              <a:lnSpc>
                <a:spcPts val="3468"/>
              </a:lnSpc>
            </a:pPr>
          </a:p>
          <a:p>
            <a:pPr algn="l">
              <a:lnSpc>
                <a:spcPts val="3468"/>
              </a:lnSpc>
            </a:pPr>
            <a:r>
              <a:rPr lang="en-US" sz="2282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Cálculo del grado: Determinar usuarios influyentes (con muchas conexiones)</a:t>
            </a:r>
          </a:p>
          <a:p>
            <a:pPr algn="l">
              <a:lnSpc>
                <a:spcPts val="3468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388" t="0" r="20388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9972211" y="4406968"/>
            <a:ext cx="4370850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APLICACIÓN PRÁCTICA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580201"/>
            <a:ext cx="7652499" cy="6494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2706" indent="-246353" lvl="1">
              <a:lnSpc>
                <a:spcPts val="3468"/>
              </a:lnSpc>
              <a:buFont typeface="Arial"/>
              <a:buChar char="•"/>
            </a:pPr>
            <a:r>
              <a:rPr lang="en-US" sz="2282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Representan naturalmente relaciones entre entidades</a:t>
            </a:r>
          </a:p>
          <a:p>
            <a:pPr algn="l">
              <a:lnSpc>
                <a:spcPts val="3468"/>
              </a:lnSpc>
            </a:pPr>
          </a:p>
          <a:p>
            <a:pPr algn="l" marL="492706" indent="-246353" lvl="1">
              <a:lnSpc>
                <a:spcPts val="3468"/>
              </a:lnSpc>
              <a:buFont typeface="Arial"/>
              <a:buChar char="•"/>
            </a:pPr>
            <a:r>
              <a:rPr lang="en-US" sz="2282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Permiten encontrar caminos más cortos entre usuarios</a:t>
            </a:r>
          </a:p>
          <a:p>
            <a:pPr algn="l">
              <a:lnSpc>
                <a:spcPts val="3468"/>
              </a:lnSpc>
            </a:pPr>
          </a:p>
          <a:p>
            <a:pPr algn="l" marL="492706" indent="-246353" lvl="1">
              <a:lnSpc>
                <a:spcPts val="3468"/>
              </a:lnSpc>
              <a:buFont typeface="Arial"/>
              <a:buChar char="•"/>
            </a:pPr>
            <a:r>
              <a:rPr lang="en-US" sz="2282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Facilitan el análisis de comunidades (clustering)</a:t>
            </a:r>
          </a:p>
          <a:p>
            <a:pPr algn="l">
              <a:lnSpc>
                <a:spcPts val="3468"/>
              </a:lnSpc>
            </a:pPr>
          </a:p>
          <a:p>
            <a:pPr algn="l" marL="492706" indent="-246353" lvl="1">
              <a:lnSpc>
                <a:spcPts val="3468"/>
              </a:lnSpc>
              <a:buFont typeface="Arial"/>
              <a:buChar char="•"/>
            </a:pPr>
            <a:r>
              <a:rPr lang="en-US" sz="2282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Optimizan la difusión de contenido a través de la red</a:t>
            </a:r>
          </a:p>
          <a:p>
            <a:pPr algn="l">
              <a:lnSpc>
                <a:spcPts val="3468"/>
              </a:lnSpc>
            </a:pPr>
          </a:p>
          <a:p>
            <a:pPr algn="l" marL="492706" indent="-246353" lvl="1">
              <a:lnSpc>
                <a:spcPts val="3468"/>
              </a:lnSpc>
              <a:buFont typeface="Arial"/>
              <a:buChar char="•"/>
            </a:pPr>
            <a:r>
              <a:rPr lang="en-US" sz="2282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Las operaciones básicas (recorridos, búsqueda) son la base para algoritmos más complejos de recomendación</a:t>
            </a:r>
          </a:p>
          <a:p>
            <a:pPr algn="l">
              <a:lnSpc>
                <a:spcPts val="3468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388" t="0" r="20388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808413"/>
            <a:ext cx="4534382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GRAFOS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72211" y="4406968"/>
            <a:ext cx="4370850" cy="86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DEFINICIONES FUNDAMENTALES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515607"/>
            <a:ext cx="6036000" cy="669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6"/>
              </a:lnSpc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Son estructuras de datos que se les utiliza para representar relaciones entre entidades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58152" y="2479803"/>
            <a:ext cx="4534382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NODOS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8152" y="3581445"/>
            <a:ext cx="4534382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ARISTAS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58152" y="3073573"/>
            <a:ext cx="6036000" cy="326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6"/>
              </a:lnSpc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Objetos o entidades del sistemaa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58152" y="4127696"/>
            <a:ext cx="6036000" cy="326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6"/>
              </a:lnSpc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Dependencias o relaciones entre los objetos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525343" y="4721180"/>
            <a:ext cx="1857438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G=(V,E)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5819775"/>
            <a:ext cx="4534382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USOS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5668" y="6556420"/>
            <a:ext cx="7056789" cy="1976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4352" indent="-227176" lvl="1">
              <a:lnSpc>
                <a:spcPts val="3198"/>
              </a:lnSpc>
              <a:buFont typeface="Arial"/>
              <a:buChar char="•"/>
            </a:pPr>
            <a:r>
              <a:rPr lang="en-US" sz="2104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Modela relaciones y estructuras en:</a:t>
            </a:r>
          </a:p>
          <a:p>
            <a:pPr algn="l" marL="908703" indent="-302901" lvl="2">
              <a:lnSpc>
                <a:spcPts val="3198"/>
              </a:lnSpc>
              <a:buFont typeface="Arial"/>
              <a:buChar char="⚬"/>
            </a:pPr>
            <a:r>
              <a:rPr lang="en-US" sz="2104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Redes</a:t>
            </a:r>
          </a:p>
          <a:p>
            <a:pPr algn="l" marL="908703" indent="-302901" lvl="2">
              <a:lnSpc>
                <a:spcPts val="3198"/>
              </a:lnSpc>
              <a:buFont typeface="Arial"/>
              <a:buChar char="⚬"/>
            </a:pPr>
            <a:r>
              <a:rPr lang="en-US" sz="2104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IA</a:t>
            </a:r>
          </a:p>
          <a:p>
            <a:pPr algn="l" marL="908703" indent="-302901" lvl="2">
              <a:lnSpc>
                <a:spcPts val="3198"/>
              </a:lnSpc>
              <a:buFont typeface="Arial"/>
              <a:buChar char="⚬"/>
            </a:pPr>
            <a:r>
              <a:rPr lang="en-US" sz="2104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Algoritmos</a:t>
            </a:r>
          </a:p>
          <a:p>
            <a:pPr algn="l" marL="908703" indent="-302901" lvl="2">
              <a:lnSpc>
                <a:spcPts val="3198"/>
              </a:lnSpc>
              <a:buFont typeface="Arial"/>
              <a:buChar char="⚬"/>
            </a:pPr>
            <a:r>
              <a:rPr lang="en-US" sz="2104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Optimización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81642" y="4371352"/>
            <a:ext cx="7324716" cy="719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b="true" sz="4167" spc="1146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CONCLUSIONES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17030" y="962025"/>
            <a:ext cx="16042270" cy="7803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92837" indent="-396418" lvl="1">
              <a:lnSpc>
                <a:spcPts val="5141"/>
              </a:lnSpc>
              <a:buFont typeface="Arial"/>
              <a:buChar char="•"/>
            </a:pPr>
            <a:r>
              <a:rPr lang="en-US" sz="36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Los </a:t>
            </a:r>
            <a:r>
              <a:rPr lang="en-US" sz="36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grafos son estructuras fundamentales con vértices y aristas</a:t>
            </a:r>
          </a:p>
          <a:p>
            <a:pPr algn="ctr">
              <a:lnSpc>
                <a:spcPts val="5141"/>
              </a:lnSpc>
            </a:pPr>
          </a:p>
          <a:p>
            <a:pPr algn="ctr" marL="792837" indent="-396418" lvl="1">
              <a:lnSpc>
                <a:spcPts val="5141"/>
              </a:lnSpc>
              <a:buFont typeface="Arial"/>
              <a:buChar char="•"/>
            </a:pPr>
            <a:r>
              <a:rPr lang="en-US" sz="36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Las operaciones básicas incluyen: inserción/eliminación de vértices/aristas, recorridos (BFS/DFS), búsqueda de caminos</a:t>
            </a:r>
          </a:p>
          <a:p>
            <a:pPr algn="ctr">
              <a:lnSpc>
                <a:spcPts val="5141"/>
              </a:lnSpc>
            </a:pPr>
          </a:p>
          <a:p>
            <a:pPr algn="ctr" marL="792837" indent="-396418" lvl="1">
              <a:lnSpc>
                <a:spcPts val="5141"/>
              </a:lnSpc>
              <a:buFont typeface="Arial"/>
              <a:buChar char="•"/>
            </a:pPr>
            <a:r>
              <a:rPr lang="en-US" sz="36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 representación (matriz de adyacencia o lista de adyacencia) afecta la eficiencia de las operaciones</a:t>
            </a:r>
          </a:p>
          <a:p>
            <a:pPr algn="ctr">
              <a:lnSpc>
                <a:spcPts val="5141"/>
              </a:lnSpc>
            </a:pPr>
          </a:p>
          <a:p>
            <a:pPr algn="ctr" marL="792837" indent="-396418" lvl="1">
              <a:lnSpc>
                <a:spcPts val="5141"/>
              </a:lnSpc>
              <a:buFont typeface="Arial"/>
              <a:buChar char="•"/>
            </a:pPr>
            <a:r>
              <a:rPr lang="en-US" sz="36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BFS es óptimo para caminos más cortos en grafos no ponderados</a:t>
            </a:r>
          </a:p>
          <a:p>
            <a:pPr algn="ctr">
              <a:lnSpc>
                <a:spcPts val="5141"/>
              </a:lnSpc>
            </a:pPr>
          </a:p>
          <a:p>
            <a:pPr algn="ctr" marL="792837" indent="-396418" lvl="1">
              <a:lnSpc>
                <a:spcPts val="5141"/>
              </a:lnSpc>
              <a:buFont typeface="Arial"/>
              <a:buChar char="•"/>
            </a:pPr>
            <a:r>
              <a:rPr lang="en-US" sz="36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DFS es útil para topologías, componentes conexos y detectar ciclos</a:t>
            </a:r>
          </a:p>
          <a:p>
            <a:pPr algn="ctr">
              <a:lnSpc>
                <a:spcPts val="5141"/>
              </a:lnSpc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17030" y="971550"/>
            <a:ext cx="16042270" cy="7929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61"/>
              </a:lnSpc>
            </a:pPr>
            <a:r>
              <a:rPr lang="en-US" sz="34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Desafíos y Dificultades</a:t>
            </a:r>
          </a:p>
          <a:p>
            <a:pPr algn="ctr">
              <a:lnSpc>
                <a:spcPts val="4861"/>
              </a:lnSpc>
            </a:pPr>
          </a:p>
          <a:p>
            <a:pPr algn="ctr" marL="749658" indent="-374829" lvl="1">
              <a:lnSpc>
                <a:spcPts val="4861"/>
              </a:lnSpc>
              <a:buFont typeface="Arial"/>
              <a:buChar char="•"/>
            </a:pPr>
            <a:r>
              <a:rPr lang="en-US" sz="34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Complejid</a:t>
            </a:r>
            <a:r>
              <a:rPr lang="en-US" sz="34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ad algorítmica: Elegir entre representaciones según la densidad del grafo</a:t>
            </a:r>
          </a:p>
          <a:p>
            <a:pPr algn="ctr" marL="749658" indent="-374829" lvl="1">
              <a:lnSpc>
                <a:spcPts val="4861"/>
              </a:lnSpc>
              <a:buFont typeface="Arial"/>
              <a:buChar char="•"/>
            </a:pPr>
            <a:r>
              <a:rPr lang="en-US" sz="34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Algoritmos de recorrido: Diferenciar casos de uso entre BFS y DFS según el problema</a:t>
            </a:r>
          </a:p>
          <a:p>
            <a:pPr algn="ctr" marL="749658" indent="-374829" lvl="1">
              <a:lnSpc>
                <a:spcPts val="4861"/>
              </a:lnSpc>
              <a:buFont typeface="Arial"/>
              <a:buChar char="•"/>
            </a:pPr>
            <a:r>
              <a:rPr lang="en-US" sz="34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Gestión de memoria: En grafos muy grandes y dispersos, las matrices de adyacencia son ineficientes</a:t>
            </a:r>
          </a:p>
          <a:p>
            <a:pPr algn="ctr" marL="749658" indent="-374829" lvl="1">
              <a:lnSpc>
                <a:spcPts val="4861"/>
              </a:lnSpc>
              <a:buFont typeface="Arial"/>
              <a:buChar char="•"/>
            </a:pPr>
            <a:r>
              <a:rPr lang="en-US" sz="34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Detección de ciclos: Implementar correctamente DFS para identificar ciclos en grafos dirigidos y no dirigidos</a:t>
            </a:r>
          </a:p>
          <a:p>
            <a:pPr algn="ctr" marL="749658" indent="-374829" lvl="1">
              <a:lnSpc>
                <a:spcPts val="4861"/>
              </a:lnSpc>
              <a:buFont typeface="Arial"/>
              <a:buChar char="•"/>
            </a:pPr>
            <a:r>
              <a:rPr lang="en-US" sz="34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Casos</a:t>
            </a:r>
            <a:r>
              <a:rPr lang="en-US" sz="347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especiales: Manejar grafos desconexos, dirigidos vs no dirigidos, ponderados vs no ponderados</a:t>
            </a:r>
          </a:p>
          <a:p>
            <a:pPr algn="ctr">
              <a:lnSpc>
                <a:spcPts val="5141"/>
              </a:lnSpc>
            </a:pP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7786" r="0" b="7786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82745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575125" y="4864174"/>
            <a:ext cx="5137750" cy="50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2"/>
              </a:lnSpc>
            </a:pPr>
            <a:r>
              <a:rPr lang="en-US" b="true" sz="2923" spc="803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MUCHAS GRACIAS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388" t="0" r="20388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925668" y="531267"/>
            <a:ext cx="4534382" cy="86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OPERACIONES FUNDAMENTALES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14848" y="4095637"/>
            <a:ext cx="5173933" cy="129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¿PARA QUÉ SIRVEN LAS OPERACIONES BÁSICAS?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5668" y="1638451"/>
            <a:ext cx="6036000" cy="3755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Insertar nodo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Insertar arista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Eliminar nodo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Eliminar arista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Buscar nodos o aristas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Recorridos: BFS y DFS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Cálculo de propiedades:</a:t>
            </a:r>
          </a:p>
          <a:p>
            <a:pPr algn="l" marL="777256" indent="-259085" lvl="2">
              <a:lnSpc>
                <a:spcPts val="2736"/>
              </a:lnSpc>
              <a:buFont typeface="Arial"/>
              <a:buChar char="⚬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Grado</a:t>
            </a:r>
          </a:p>
          <a:p>
            <a:pPr algn="l" marL="777256" indent="-259085" lvl="2">
              <a:lnSpc>
                <a:spcPts val="2736"/>
              </a:lnSpc>
              <a:buFont typeface="Arial"/>
              <a:buChar char="⚬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Conectividad</a:t>
            </a:r>
          </a:p>
          <a:p>
            <a:pPr algn="l" marL="777256" indent="-259085" lvl="2">
              <a:lnSpc>
                <a:spcPts val="2736"/>
              </a:lnSpc>
              <a:buFont typeface="Arial"/>
              <a:buChar char="⚬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Caminos mínimos</a:t>
            </a:r>
          </a:p>
          <a:p>
            <a:pPr algn="l">
              <a:lnSpc>
                <a:spcPts val="2736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819775"/>
            <a:ext cx="4534382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IMPORTANCIA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5668" y="6489745"/>
            <a:ext cx="7056789" cy="2376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4352" indent="-227176" lvl="1">
              <a:lnSpc>
                <a:spcPts val="3198"/>
              </a:lnSpc>
              <a:buFont typeface="Arial"/>
              <a:buChar char="•"/>
            </a:pPr>
            <a:r>
              <a:rPr lang="en-US" sz="2104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Base para algoritmos como:</a:t>
            </a:r>
          </a:p>
          <a:p>
            <a:pPr algn="l" marL="908703" indent="-302901" lvl="2">
              <a:lnSpc>
                <a:spcPts val="3198"/>
              </a:lnSpc>
              <a:buFont typeface="Arial"/>
              <a:buChar char="⚬"/>
            </a:pPr>
            <a:r>
              <a:rPr lang="en-US" sz="2104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Dijkstra</a:t>
            </a:r>
          </a:p>
          <a:p>
            <a:pPr algn="l" marL="908703" indent="-302901" lvl="2">
              <a:lnSpc>
                <a:spcPts val="3198"/>
              </a:lnSpc>
              <a:buFont typeface="Arial"/>
              <a:buChar char="⚬"/>
            </a:pPr>
            <a:r>
              <a:rPr lang="en-US" sz="2104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Prim</a:t>
            </a:r>
          </a:p>
          <a:p>
            <a:pPr algn="l" marL="908703" indent="-302901" lvl="2">
              <a:lnSpc>
                <a:spcPts val="3198"/>
              </a:lnSpc>
              <a:buFont typeface="Arial"/>
              <a:buChar char="⚬"/>
            </a:pPr>
            <a:r>
              <a:rPr lang="en-US" sz="2104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Kruskal</a:t>
            </a:r>
          </a:p>
          <a:p>
            <a:pPr algn="l" marL="454352" indent="-227176" lvl="1">
              <a:lnSpc>
                <a:spcPts val="3198"/>
              </a:lnSpc>
              <a:buFont typeface="Arial"/>
              <a:buChar char="•"/>
            </a:pPr>
            <a:r>
              <a:rPr lang="en-US" sz="2104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Usado en software que maneja relaciones complejas.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143500"/>
            <a:ext cx="8317387" cy="5143500"/>
            <a:chOff x="0" y="0"/>
            <a:chExt cx="11089849" cy="6858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415" r="0" b="3415"/>
            <a:stretch>
              <a:fillRect/>
            </a:stretch>
          </p:blipFill>
          <p:spPr>
            <a:xfrm flipH="false" flipV="false">
              <a:off x="0" y="0"/>
              <a:ext cx="11089849" cy="6858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5831654" y="-113711"/>
            <a:ext cx="12585376" cy="10627543"/>
            <a:chOff x="0" y="0"/>
            <a:chExt cx="3314667" cy="279902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14667" cy="2799024"/>
            </a:xfrm>
            <a:custGeom>
              <a:avLst/>
              <a:gdLst/>
              <a:ahLst/>
              <a:cxnLst/>
              <a:rect r="r" b="b" t="t" l="l"/>
              <a:pathLst>
                <a:path h="2799024" w="3314667">
                  <a:moveTo>
                    <a:pt x="0" y="0"/>
                  </a:moveTo>
                  <a:lnTo>
                    <a:pt x="3314667" y="0"/>
                  </a:lnTo>
                  <a:lnTo>
                    <a:pt x="3314667" y="2799024"/>
                  </a:lnTo>
                  <a:lnTo>
                    <a:pt x="0" y="279902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3314667" cy="28275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6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6667824" y="1267355"/>
            <a:ext cx="3798700" cy="3399226"/>
          </a:xfrm>
          <a:custGeom>
            <a:avLst/>
            <a:gdLst/>
            <a:ahLst/>
            <a:cxnLst/>
            <a:rect r="r" b="b" t="t" l="l"/>
            <a:pathLst>
              <a:path h="3399226" w="3798700">
                <a:moveTo>
                  <a:pt x="0" y="0"/>
                </a:moveTo>
                <a:lnTo>
                  <a:pt x="3798700" y="0"/>
                </a:lnTo>
                <a:lnTo>
                  <a:pt x="3798700" y="3399226"/>
                </a:lnTo>
                <a:lnTo>
                  <a:pt x="0" y="3399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926374" y="1267355"/>
            <a:ext cx="3349962" cy="3399226"/>
          </a:xfrm>
          <a:custGeom>
            <a:avLst/>
            <a:gdLst/>
            <a:ahLst/>
            <a:cxnLst/>
            <a:rect r="r" b="b" t="t" l="l"/>
            <a:pathLst>
              <a:path h="3399226" w="3349962">
                <a:moveTo>
                  <a:pt x="0" y="0"/>
                </a:moveTo>
                <a:lnTo>
                  <a:pt x="3349962" y="0"/>
                </a:lnTo>
                <a:lnTo>
                  <a:pt x="3349962" y="3399226"/>
                </a:lnTo>
                <a:lnTo>
                  <a:pt x="0" y="33992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061939" y="5851777"/>
            <a:ext cx="3672279" cy="3737688"/>
          </a:xfrm>
          <a:custGeom>
            <a:avLst/>
            <a:gdLst/>
            <a:ahLst/>
            <a:cxnLst/>
            <a:rect r="r" b="b" t="t" l="l"/>
            <a:pathLst>
              <a:path h="3737688" w="3672279">
                <a:moveTo>
                  <a:pt x="0" y="0"/>
                </a:moveTo>
                <a:lnTo>
                  <a:pt x="3672279" y="0"/>
                </a:lnTo>
                <a:lnTo>
                  <a:pt x="3672279" y="3737688"/>
                </a:lnTo>
                <a:lnTo>
                  <a:pt x="0" y="37376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1" r="0" b="-31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824252" y="5851777"/>
            <a:ext cx="3452084" cy="3726946"/>
          </a:xfrm>
          <a:custGeom>
            <a:avLst/>
            <a:gdLst/>
            <a:ahLst/>
            <a:cxnLst/>
            <a:rect r="r" b="b" t="t" l="l"/>
            <a:pathLst>
              <a:path h="3726946" w="3452084">
                <a:moveTo>
                  <a:pt x="0" y="0"/>
                </a:moveTo>
                <a:lnTo>
                  <a:pt x="3452084" y="0"/>
                </a:lnTo>
                <a:lnTo>
                  <a:pt x="3452084" y="3726946"/>
                </a:lnTo>
                <a:lnTo>
                  <a:pt x="0" y="37269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1" t="0" r="-31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95633" y="2106453"/>
            <a:ext cx="6005229" cy="86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REPRESENTACIONES GRÁFICAS E IMÁGENES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935518" y="606380"/>
            <a:ext cx="4534382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GRAFO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61619" y="606380"/>
            <a:ext cx="4897681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INSERCIÓN DE NODO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133741" y="5095875"/>
            <a:ext cx="5528675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INSERCIÓN DE ARISTA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837017" y="5024207"/>
            <a:ext cx="5528675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ELIMINACIÓN DE NODO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143500"/>
            <a:ext cx="8317387" cy="5143500"/>
            <a:chOff x="0" y="0"/>
            <a:chExt cx="11089849" cy="6858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415" r="0" b="3415"/>
            <a:stretch>
              <a:fillRect/>
            </a:stretch>
          </p:blipFill>
          <p:spPr>
            <a:xfrm flipH="false" flipV="false">
              <a:off x="0" y="0"/>
              <a:ext cx="11089849" cy="6858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5831654" y="-113711"/>
            <a:ext cx="12585376" cy="10627543"/>
            <a:chOff x="0" y="0"/>
            <a:chExt cx="3314667" cy="279902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14667" cy="2799024"/>
            </a:xfrm>
            <a:custGeom>
              <a:avLst/>
              <a:gdLst/>
              <a:ahLst/>
              <a:cxnLst/>
              <a:rect r="r" b="b" t="t" l="l"/>
              <a:pathLst>
                <a:path h="2799024" w="3314667">
                  <a:moveTo>
                    <a:pt x="0" y="0"/>
                  </a:moveTo>
                  <a:lnTo>
                    <a:pt x="3314667" y="0"/>
                  </a:lnTo>
                  <a:lnTo>
                    <a:pt x="3314667" y="2799024"/>
                  </a:lnTo>
                  <a:lnTo>
                    <a:pt x="0" y="279902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3314667" cy="28275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6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6109652" y="2637012"/>
            <a:ext cx="5729179" cy="5154727"/>
          </a:xfrm>
          <a:custGeom>
            <a:avLst/>
            <a:gdLst/>
            <a:ahLst/>
            <a:cxnLst/>
            <a:rect r="r" b="b" t="t" l="l"/>
            <a:pathLst>
              <a:path h="5154727" w="5729179">
                <a:moveTo>
                  <a:pt x="0" y="0"/>
                </a:moveTo>
                <a:lnTo>
                  <a:pt x="5729179" y="0"/>
                </a:lnTo>
                <a:lnTo>
                  <a:pt x="5729179" y="5154726"/>
                </a:lnTo>
                <a:lnTo>
                  <a:pt x="0" y="51547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" r="0" b="-14152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324098" y="2637012"/>
            <a:ext cx="5431627" cy="5126098"/>
          </a:xfrm>
          <a:custGeom>
            <a:avLst/>
            <a:gdLst/>
            <a:ahLst/>
            <a:cxnLst/>
            <a:rect r="r" b="b" t="t" l="l"/>
            <a:pathLst>
              <a:path h="5126098" w="5431627">
                <a:moveTo>
                  <a:pt x="0" y="0"/>
                </a:moveTo>
                <a:lnTo>
                  <a:pt x="5431627" y="0"/>
                </a:lnTo>
                <a:lnTo>
                  <a:pt x="5431627" y="5126098"/>
                </a:lnTo>
                <a:lnTo>
                  <a:pt x="0" y="51260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" r="0" b="-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95633" y="2106453"/>
            <a:ext cx="6005229" cy="86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REPRESENTACIONES GRÁFICAS E IMÁGENES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57918" y="1592948"/>
            <a:ext cx="4534382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BSF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694384" y="1592948"/>
            <a:ext cx="4897681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DFS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81642" y="400050"/>
            <a:ext cx="7324716" cy="1458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b="true" sz="4167" spc="1146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SINTAXIS GENERAL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6118270"/>
            <a:ext cx="6036000" cy="1698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Estructuras de datos y algoritmos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Modelos de dependencia en software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Redes e infraestructura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Bases de datos y mineria de datos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Desarrollo web y analisis de redes sociales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644626"/>
            <a:ext cx="5969857" cy="3689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const int N = 5;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int</a:t>
            </a: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matriz[N][N] = {0};</a:t>
            </a:r>
          </a:p>
          <a:p>
            <a:pPr algn="l">
              <a:lnSpc>
                <a:spcPts val="3260"/>
              </a:lnSpc>
            </a:pP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// Insertar arista entre i y j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void insertarArista(int i, int j) {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matriz[i][j] = 1;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matriz[j][i] = 1; // si el grafo es no dirigido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}</a:t>
            </a:r>
          </a:p>
          <a:p>
            <a:pPr algn="l">
              <a:lnSpc>
                <a:spcPts val="326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338668"/>
            <a:ext cx="3576300" cy="86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MATRIZ DE ADYACENCIA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837219" y="3306411"/>
            <a:ext cx="6543488" cy="6169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#include &lt;iostream&gt;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#include &lt;vector&gt;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using</a:t>
            </a: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namespace std;</a:t>
            </a:r>
          </a:p>
          <a:p>
            <a:pPr algn="l">
              <a:lnSpc>
                <a:spcPts val="3260"/>
              </a:lnSpc>
            </a:pP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vector&lt;vector&lt;int&gt;&gt; grafo;</a:t>
            </a:r>
          </a:p>
          <a:p>
            <a:pPr algn="l">
              <a:lnSpc>
                <a:spcPts val="3260"/>
              </a:lnSpc>
            </a:pP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void</a:t>
            </a: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insertarNodo(int n) {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grafo.resize(n);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}</a:t>
            </a:r>
          </a:p>
          <a:p>
            <a:pPr algn="l">
              <a:lnSpc>
                <a:spcPts val="3260"/>
              </a:lnSpc>
            </a:pP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void insertarArista(int u, int v) {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grafo[u].push_back(v);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grafo[v].push_back(u); // si es no dirigido</a:t>
            </a:r>
          </a:p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}</a:t>
            </a:r>
          </a:p>
          <a:p>
            <a:pPr algn="l">
              <a:lnSpc>
                <a:spcPts val="326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837219" y="1932223"/>
            <a:ext cx="3576300" cy="86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LISTA DE ADYACENCIA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69539" y="256588"/>
            <a:ext cx="9676602" cy="1458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b="true" sz="4167" spc="1146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SINTAXIS GENERAL DE OPERACIONES BASICAS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6118270"/>
            <a:ext cx="6036000" cy="1698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Estructuras de datos y algoritmos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Modelos de dependencia en software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Redes e infraestructura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Bases de datos y mineria de datos</a:t>
            </a:r>
          </a:p>
          <a:p>
            <a:pPr algn="l"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Desarrollo web y analisis de redes sociales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55840" y="3798192"/>
            <a:ext cx="5969857" cy="7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</a:t>
            </a: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rafo.push_back(vector&lt;int&gt;());</a:t>
            </a:r>
          </a:p>
          <a:p>
            <a:pPr algn="l">
              <a:lnSpc>
                <a:spcPts val="326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40343" y="3213947"/>
            <a:ext cx="4474988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INSERTAR NODO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5840" y="5631967"/>
            <a:ext cx="3331155" cy="7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grafo[u].push_back(v);</a:t>
            </a:r>
          </a:p>
          <a:p>
            <a:pPr algn="l">
              <a:lnSpc>
                <a:spcPts val="326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40343" y="5047721"/>
            <a:ext cx="4474988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INSERTAR ARISTA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0343" y="6599987"/>
            <a:ext cx="4474988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ELIMINAR ARISTA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55840" y="7183256"/>
            <a:ext cx="5300621" cy="1209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214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grafo[u].erase(remove(grafo[u].begin(), grafo[u].end(), v), grafo[u].end());</a:t>
            </a:r>
          </a:p>
          <a:p>
            <a:pPr algn="l">
              <a:lnSpc>
                <a:spcPts val="326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338071" y="2890195"/>
            <a:ext cx="5468287" cy="7396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#include &lt;queue&gt;</a:t>
            </a:r>
          </a:p>
          <a:p>
            <a:pPr algn="l">
              <a:lnSpc>
                <a:spcPts val="2661"/>
              </a:lnSpc>
            </a:pP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void bfs(int inicio)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vector&lt;bool&gt; visitado(</a:t>
            </a: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grafo.size(), false);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queue&lt;int&gt; q;</a:t>
            </a:r>
          </a:p>
          <a:p>
            <a:pPr algn="l">
              <a:lnSpc>
                <a:spcPts val="2661"/>
              </a:lnSpc>
            </a:pP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visitado[inicio] = true;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q.push(inicio);</a:t>
            </a:r>
          </a:p>
          <a:p>
            <a:pPr algn="l">
              <a:lnSpc>
                <a:spcPts val="2661"/>
              </a:lnSpc>
            </a:pP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while(!q.empty())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int actual = q.front(); q.pop();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cout &lt;&lt; actual &lt;&lt; " ";</a:t>
            </a:r>
          </a:p>
          <a:p>
            <a:pPr algn="l">
              <a:lnSpc>
                <a:spcPts val="2661"/>
              </a:lnSpc>
            </a:pP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for(int vecino : grafo[actual])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    if(!visitado[vecino])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        visitado[vecino] = true;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        q.push(vecino);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    }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}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}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}</a:t>
            </a:r>
          </a:p>
          <a:p>
            <a:pPr algn="l">
              <a:lnSpc>
                <a:spcPts val="2661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072888" y="2091481"/>
            <a:ext cx="1645076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BFS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423696" y="2890195"/>
            <a:ext cx="5468287" cy="4361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vector&lt;bool&gt; visitado;</a:t>
            </a:r>
          </a:p>
          <a:p>
            <a:pPr algn="l">
              <a:lnSpc>
                <a:spcPts val="2661"/>
              </a:lnSpc>
            </a:pP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</a:t>
            </a: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oid dfs(int nodo)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visitado[nodo] = true;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cout &lt;&lt; nodo &lt;&lt; " ";</a:t>
            </a:r>
          </a:p>
          <a:p>
            <a:pPr algn="l">
              <a:lnSpc>
                <a:spcPts val="2661"/>
              </a:lnSpc>
            </a:pP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for(int vecino : grafo[nodo])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if(!visitado[vecino])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    dfs(vecino);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}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}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}</a:t>
            </a:r>
          </a:p>
          <a:p>
            <a:pPr algn="l">
              <a:lnSpc>
                <a:spcPts val="2661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3512763" y="2091481"/>
            <a:ext cx="1645076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DFS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69539" y="256588"/>
            <a:ext cx="9676602" cy="1458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b="true" sz="4167" spc="1146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SINTAXIS ELIMINACIÓN DE NODO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55840" y="1813727"/>
            <a:ext cx="4474988" cy="86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LISTA DE ADYACENCIA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841327"/>
            <a:ext cx="5468287" cy="3686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void eliminarN</a:t>
            </a: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odo(int u)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// 1. Vaciar la lista d</a:t>
            </a: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el nodo u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grafo[u].clear();</a:t>
            </a:r>
          </a:p>
          <a:p>
            <a:pPr algn="l">
              <a:lnSpc>
                <a:spcPts val="2661"/>
              </a:lnSpc>
            </a:pP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// 2. Eliminar referencias a u en otros nodos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for (auto &amp;lista : grafo)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lista.erase(remove(lista.begin(), lista.end(), u), lista.end());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}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}</a:t>
            </a:r>
          </a:p>
          <a:p>
            <a:pPr algn="l">
              <a:lnSpc>
                <a:spcPts val="266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87922" y="3046625"/>
            <a:ext cx="5909065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ELIMINACIÓN LOGICA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61313" y="3841327"/>
            <a:ext cx="5468287" cy="6047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void eliminarNodoReal(int u)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// 1. Eliminar todas las aristas hacia u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f</a:t>
            </a: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or (auto &amp;lista : grafo)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</a:t>
            </a: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lista.erase(remove(lista.begin(), lista.end(), u), lista.end());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}</a:t>
            </a:r>
          </a:p>
          <a:p>
            <a:pPr algn="l">
              <a:lnSpc>
                <a:spcPts val="2661"/>
              </a:lnSpc>
            </a:pP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// 2. Eliminar completamente la lista del nodo u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grafo.erase(grafo.begin() + u);</a:t>
            </a:r>
          </a:p>
          <a:p>
            <a:pPr algn="l">
              <a:lnSpc>
                <a:spcPts val="2661"/>
              </a:lnSpc>
            </a:pP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// 3. Reajustar valores mayores a u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for (auto &amp;lista : grafo)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for (int &amp;v : lista)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    if (v &gt; u) v--;   // bajar índices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}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}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}</a:t>
            </a:r>
          </a:p>
          <a:p>
            <a:pPr algn="l">
              <a:lnSpc>
                <a:spcPts val="2661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858703" y="3046625"/>
            <a:ext cx="4570594" cy="4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ELIMINACIÓN REAL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246141" y="1813727"/>
            <a:ext cx="4474988" cy="86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MATRIZ DE ADYACENCIA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091575" y="3046625"/>
            <a:ext cx="5468287" cy="2337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void eliminarN</a:t>
            </a: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odoMatriz(int u)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for (int i = 0; i &lt; N;</a:t>
            </a: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i++) {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grafo[u][i] = 0;  // eliminar fila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grafo[i][u] = 0;  // eliminar columna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}</a:t>
            </a:r>
          </a:p>
          <a:p>
            <a:pPr algn="l">
              <a:lnSpc>
                <a:spcPts val="2661"/>
              </a:lnSpc>
            </a:pPr>
            <a:r>
              <a:rPr lang="en-US" sz="17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}</a:t>
            </a:r>
          </a:p>
          <a:p>
            <a:pPr algn="l">
              <a:lnSpc>
                <a:spcPts val="2661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433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6666" t="0" r="16666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aphicFrame>
        <p:nvGraphicFramePr>
          <p:cNvPr name="Object 4" id="4"/>
          <p:cNvGraphicFramePr/>
          <p:nvPr/>
        </p:nvGraphicFramePr>
        <p:xfrm>
          <a:off x="6445970" y="1403350"/>
          <a:ext cx="8801100" cy="3614738"/>
        </p:xfrm>
        <a:graphic>
          <a:graphicData uri="http://schemas.openxmlformats.org/presentationml/2006/ole">
            <p:oleObj imgW="10553700" imgH="53721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6445970" y="606425"/>
            <a:ext cx="731596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b="true" sz="2499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4/ VENTAJAS Y DESVENTAJAS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DAG7HOrSiIQ</dc:identifier>
  <dcterms:modified xsi:type="dcterms:W3CDTF">2011-08-01T06:04:30Z</dcterms:modified>
  <cp:revision>1</cp:revision>
  <dc:title>Presentación proyecto fin de grado profesional en color azul</dc:title>
</cp:coreProperties>
</file>

<file path=docProps/thumbnail.jpeg>
</file>